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1"/>
  </p:notesMasterIdLst>
  <p:sldIdLst>
    <p:sldId id="256" r:id="rId2"/>
    <p:sldId id="259" r:id="rId3"/>
    <p:sldId id="260" r:id="rId4"/>
    <p:sldId id="262" r:id="rId5"/>
    <p:sldId id="257" r:id="rId6"/>
    <p:sldId id="258" r:id="rId7"/>
    <p:sldId id="264" r:id="rId8"/>
    <p:sldId id="263" r:id="rId9"/>
    <p:sldId id="265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284C"/>
    <a:srgbClr val="C10B32"/>
    <a:srgbClr val="FE9202"/>
    <a:srgbClr val="FF0000"/>
    <a:srgbClr val="007033"/>
    <a:srgbClr val="00E6F2"/>
    <a:srgbClr val="FF015C"/>
    <a:srgbClr val="E50D79"/>
    <a:srgbClr val="CC0099"/>
    <a:srgbClr val="E210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890B65-7839-C395-D245-CC68A3667122}" v="754" dt="2023-04-14T07:35:36.9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23" d="100"/>
          <a:sy n="123" d="100"/>
        </p:scale>
        <p:origin x="96" y="3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07079" y="1218857"/>
            <a:ext cx="7792635" cy="150559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7079" y="2982335"/>
            <a:ext cx="7792636" cy="763524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1175"/>
            <a:ext cx="8246070" cy="763524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50110"/>
            <a:ext cx="8246070" cy="3417152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376237"/>
            <a:ext cx="6405375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CE284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97405"/>
            <a:ext cx="6405375" cy="3576168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552" y="260741"/>
            <a:ext cx="8076896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20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7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20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7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4/13/2023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title"/>
          </p:nvPr>
        </p:nvSpPr>
        <p:spPr>
          <a:xfrm>
            <a:off x="457200" y="281175"/>
            <a:ext cx="8246070" cy="7635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Jannetta Steyn</a:t>
            </a: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98DD8B12-0E7C-6B1A-7A2B-DCA651652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65" y="2027927"/>
            <a:ext cx="8246070" cy="206151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it all started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SSI Collaborations Workshop 2021</a:t>
            </a:r>
          </a:p>
          <a:p>
            <a:r>
              <a:rPr lang="en-US" dirty="0" err="1"/>
              <a:t>Hackday</a:t>
            </a:r>
            <a:r>
              <a:rPr lang="en-US" dirty="0"/>
              <a:t> winner</a:t>
            </a:r>
            <a:endParaRPr lang="en-US" dirty="0">
              <a:cs typeface="Calibri"/>
            </a:endParaRPr>
          </a:p>
          <a:p>
            <a:r>
              <a:rPr lang="en-US" dirty="0"/>
              <a:t>SSI Fellowship 2022</a:t>
            </a:r>
            <a:endParaRPr lang="en-US" dirty="0">
              <a:cs typeface="Calibri"/>
            </a:endParaRPr>
          </a:p>
          <a:p>
            <a:r>
              <a:rPr lang="en-US" dirty="0"/>
              <a:t>Running workshops without Internet access</a:t>
            </a:r>
          </a:p>
          <a:p>
            <a:r>
              <a:rPr lang="en-US" dirty="0">
                <a:cs typeface="Calibri"/>
              </a:rPr>
              <a:t>Use Raspberry Pi as an access point and web server</a:t>
            </a: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848F650C-C083-3933-8448-30095B93C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7" y="1952935"/>
            <a:ext cx="3476977" cy="2275193"/>
          </a:xfrm>
          <a:prstGeom prst="rect">
            <a:avLst/>
          </a:prstGeom>
        </p:spPr>
      </p:pic>
      <p:pic>
        <p:nvPicPr>
          <p:cNvPr id="4" name="Graphic 4">
            <a:extLst>
              <a:ext uri="{FF2B5EF4-FFF2-40B4-BE49-F238E27FC236}">
                <a16:creationId xmlns:a16="http://schemas.microsoft.com/office/drawing/2014/main" id="{6664D75B-E22B-66F7-6906-2E7FAD60D8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13956" y="1815419"/>
            <a:ext cx="4288366" cy="281088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B4B5CFE-7A7D-66BF-6438-92B0A88767E9}"/>
              </a:ext>
            </a:extLst>
          </p:cNvPr>
          <p:cNvSpPr/>
          <p:nvPr/>
        </p:nvSpPr>
        <p:spPr>
          <a:xfrm>
            <a:off x="3605388" y="2483555"/>
            <a:ext cx="2236611" cy="740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9EABD85-7994-84C3-AB54-740A5C0EB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Option 1</a:t>
            </a:r>
            <a:endParaRPr lang="en-US" dirty="0"/>
          </a:p>
        </p:txBody>
      </p:sp>
      <p:pic>
        <p:nvPicPr>
          <p:cNvPr id="11" name="Picture 11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0C385877-C159-198E-41EB-D486BBC99A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988228" y="150665"/>
            <a:ext cx="1191988" cy="1349875"/>
          </a:xfr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87C725C-9C4C-777B-503F-A9D3D3EC02A7}"/>
              </a:ext>
            </a:extLst>
          </p:cNvPr>
          <p:cNvSpPr txBox="1">
            <a:spLocks/>
          </p:cNvSpPr>
          <p:nvPr/>
        </p:nvSpPr>
        <p:spPr>
          <a:xfrm>
            <a:off x="5747686" y="1314831"/>
            <a:ext cx="2488737" cy="138515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RaspOS</a:t>
            </a:r>
            <a:endParaRPr lang="en-US" dirty="0" err="1">
              <a:cs typeface="Calibri"/>
            </a:endParaRPr>
          </a:p>
          <a:p>
            <a:r>
              <a:rPr lang="en-US" dirty="0"/>
              <a:t>Apache2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Gitea</a:t>
            </a:r>
            <a:endParaRPr lang="en-US">
              <a:cs typeface="Calibri"/>
            </a:endParaRPr>
          </a:p>
          <a:p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BB6E5-D7E4-C758-E955-F75D3329A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Option 2</a:t>
            </a:r>
            <a:endParaRPr lang="en-US" dirty="0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C897B451-A3A7-0332-5AEB-F8B346A624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4561" y="277665"/>
            <a:ext cx="978267" cy="1385152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6077230-353D-EE1F-5F29-BB328C91CC98}"/>
              </a:ext>
            </a:extLst>
          </p:cNvPr>
          <p:cNvSpPr txBox="1">
            <a:spLocks/>
          </p:cNvSpPr>
          <p:nvPr/>
        </p:nvSpPr>
        <p:spPr>
          <a:xfrm>
            <a:off x="448965" y="1350110"/>
            <a:ext cx="8246070" cy="34171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Bootable flash drive</a:t>
            </a:r>
            <a:endParaRPr lang="en-US" dirty="0">
              <a:cs typeface="Calibri"/>
            </a:endParaRPr>
          </a:p>
          <a:p>
            <a:r>
              <a:rPr lang="en-US" dirty="0" err="1"/>
              <a:t>Slax</a:t>
            </a:r>
            <a:r>
              <a:rPr lang="en-US" dirty="0"/>
              <a:t> Linux</a:t>
            </a:r>
            <a:endParaRPr lang="en-US" dirty="0">
              <a:cs typeface="Calibri"/>
            </a:endParaRPr>
          </a:p>
          <a:p>
            <a:r>
              <a:rPr lang="en-US" dirty="0"/>
              <a:t>Apache2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Gitea</a:t>
            </a:r>
          </a:p>
          <a:p>
            <a:r>
              <a:rPr lang="en-US" dirty="0" err="1"/>
              <a:t>OfflineDataSci</a:t>
            </a:r>
            <a:r>
              <a:rPr lang="en-US" dirty="0"/>
              <a:t> – python package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38678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miniHPC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386" y="1350110"/>
            <a:ext cx="5491312" cy="3417152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/>
              <a:t>Why?</a:t>
            </a:r>
          </a:p>
          <a:p>
            <a:pPr lvl="1"/>
            <a:r>
              <a:rPr lang="en-US" dirty="0">
                <a:cs typeface="Calibri"/>
              </a:rPr>
              <a:t>Avoid load on real cluster</a:t>
            </a:r>
          </a:p>
          <a:p>
            <a:pPr lvl="1"/>
            <a:r>
              <a:rPr lang="en-US" dirty="0">
                <a:cs typeface="Calibri"/>
              </a:rPr>
              <a:t>Less fear from learners that they might break something</a:t>
            </a:r>
          </a:p>
          <a:p>
            <a:pPr lvl="1"/>
            <a:r>
              <a:rPr lang="en-US" dirty="0">
                <a:cs typeface="Calibri"/>
              </a:rPr>
              <a:t>Resource limits more apparent</a:t>
            </a:r>
          </a:p>
          <a:p>
            <a:pPr lvl="1"/>
            <a:r>
              <a:rPr lang="en-US" dirty="0">
                <a:cs typeface="Calibri"/>
              </a:rPr>
              <a:t>More control over the environment</a:t>
            </a:r>
          </a:p>
          <a:p>
            <a:pPr lvl="1"/>
            <a:r>
              <a:rPr lang="en-US" dirty="0">
                <a:cs typeface="Calibri"/>
              </a:rPr>
              <a:t>Hardware less abstract</a:t>
            </a:r>
          </a:p>
          <a:p>
            <a:pPr lvl="1"/>
            <a:r>
              <a:rPr lang="en-US" dirty="0">
                <a:cs typeface="Calibri"/>
              </a:rPr>
              <a:t>No need to have accounts on a real HPC</a:t>
            </a:r>
          </a:p>
          <a:p>
            <a:pPr lvl="1"/>
            <a:r>
              <a:rPr lang="en-US" dirty="0">
                <a:cs typeface="Calibri"/>
              </a:rPr>
              <a:t>Workshop not impacted by Internet issues</a:t>
            </a:r>
          </a:p>
          <a:p>
            <a:pPr lvl="1"/>
            <a:r>
              <a:rPr lang="en-US" dirty="0">
                <a:cs typeface="Calibri"/>
              </a:rPr>
              <a:t>Workshop not impacted by issues with real cluster</a:t>
            </a:r>
          </a:p>
          <a:p>
            <a:pPr lvl="1"/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4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A8CB814D-E5D9-9DEB-28E4-BD2E8A905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889" y="2342178"/>
            <a:ext cx="2884469" cy="135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miniHPC</a:t>
            </a:r>
            <a:r>
              <a:rPr lang="en-US" dirty="0"/>
              <a:t> Specs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Pixie the Prototype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r>
              <a:rPr lang="en-US" dirty="0"/>
              <a:t>3 x Raspberry Pi 4 B</a:t>
            </a:r>
          </a:p>
          <a:p>
            <a:pPr algn="l"/>
            <a:r>
              <a:rPr lang="en-US" dirty="0">
                <a:cs typeface="Calibri"/>
              </a:rPr>
              <a:t>1 x Raspberry Pi 4 B head/login node</a:t>
            </a:r>
          </a:p>
          <a:p>
            <a:pPr algn="l"/>
            <a:r>
              <a:rPr lang="en-US" dirty="0">
                <a:cs typeface="Calibri"/>
              </a:rPr>
              <a:t>Raspberry Pi OS Lite (64 bit)(Debian Bullseye)</a:t>
            </a:r>
          </a:p>
          <a:p>
            <a:pPr algn="l"/>
            <a:r>
              <a:rPr lang="en-US" dirty="0">
                <a:cs typeface="Calibri"/>
              </a:rPr>
              <a:t>Head node acts as </a:t>
            </a:r>
            <a:r>
              <a:rPr lang="en-US" dirty="0" err="1">
                <a:cs typeface="Calibri"/>
              </a:rPr>
              <a:t>WiFi</a:t>
            </a:r>
            <a:r>
              <a:rPr lang="en-US" dirty="0">
                <a:cs typeface="Calibri"/>
              </a:rPr>
              <a:t> access point</a:t>
            </a:r>
          </a:p>
          <a:p>
            <a:pPr algn="l"/>
            <a:endParaRPr lang="en-US" dirty="0">
              <a:cs typeface="Calibri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CarpentriesOffline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r>
              <a:rPr lang="en-US" dirty="0"/>
              <a:t>8 x Rock 4C+</a:t>
            </a:r>
          </a:p>
          <a:p>
            <a:pPr algn="l"/>
            <a:r>
              <a:rPr lang="en-US" dirty="0">
                <a:cs typeface="Calibri"/>
              </a:rPr>
              <a:t>1 x Rock 4SE head/login node</a:t>
            </a:r>
          </a:p>
          <a:p>
            <a:pPr algn="l"/>
            <a:r>
              <a:rPr lang="en-US" dirty="0">
                <a:cs typeface="Calibri"/>
              </a:rPr>
              <a:t>8 x Power over Ethernet hats</a:t>
            </a:r>
          </a:p>
          <a:p>
            <a:pPr algn="l"/>
            <a:r>
              <a:rPr lang="en-US" dirty="0" err="1">
                <a:cs typeface="Calibri"/>
              </a:rPr>
              <a:t>Raxda</a:t>
            </a:r>
            <a:r>
              <a:rPr lang="en-US" dirty="0">
                <a:cs typeface="Calibri"/>
              </a:rPr>
              <a:t> build of Debian Bullseye</a:t>
            </a:r>
          </a:p>
          <a:p>
            <a:pPr algn="l"/>
            <a:r>
              <a:rPr lang="en-US" dirty="0">
                <a:cs typeface="Calibri"/>
              </a:rPr>
              <a:t>Head node acts as </a:t>
            </a:r>
            <a:r>
              <a:rPr lang="en-US" dirty="0" err="1">
                <a:cs typeface="Calibri"/>
              </a:rPr>
              <a:t>WiFi</a:t>
            </a:r>
            <a:r>
              <a:rPr lang="en-US" dirty="0">
                <a:cs typeface="Calibri"/>
              </a:rPr>
              <a:t> access</a:t>
            </a:r>
          </a:p>
          <a:p>
            <a:pPr algn="l"/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39F2B-4C7C-2F2C-0C2F-93DAF59F6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HPC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4A79-7520-7F58-0B0B-FEBD27891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97405"/>
            <a:ext cx="2976376" cy="35761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cs typeface="Calibri"/>
              </a:rPr>
              <a:t>Slurm</a:t>
            </a:r>
          </a:p>
          <a:p>
            <a:r>
              <a:rPr lang="en-US" dirty="0" err="1">
                <a:cs typeface="Calibri"/>
              </a:rPr>
              <a:t>Lsmod</a:t>
            </a:r>
          </a:p>
          <a:p>
            <a:r>
              <a:rPr lang="en-US" dirty="0">
                <a:cs typeface="Calibri"/>
              </a:rPr>
              <a:t>Munge</a:t>
            </a:r>
          </a:p>
          <a:p>
            <a:r>
              <a:rPr lang="en-US" dirty="0">
                <a:cs typeface="Calibri"/>
              </a:rPr>
              <a:t>DHCP</a:t>
            </a:r>
          </a:p>
          <a:p>
            <a:r>
              <a:rPr lang="en-US" dirty="0" err="1">
                <a:cs typeface="Calibri"/>
              </a:rPr>
              <a:t>dnsmasq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7C219A5-72AD-76E5-E178-E03D92D6303E}"/>
              </a:ext>
            </a:extLst>
          </p:cNvPr>
          <p:cNvSpPr txBox="1">
            <a:spLocks/>
          </p:cNvSpPr>
          <p:nvPr/>
        </p:nvSpPr>
        <p:spPr>
          <a:xfrm>
            <a:off x="3883377" y="1145194"/>
            <a:ext cx="2976376" cy="3576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cs typeface="Calibri"/>
              </a:rPr>
              <a:t>mpich</a:t>
            </a:r>
            <a:endParaRPr lang="en-US">
              <a:cs typeface="Calibri"/>
            </a:endParaRPr>
          </a:p>
          <a:p>
            <a:r>
              <a:rPr lang="en-US" dirty="0" err="1">
                <a:cs typeface="Calibri"/>
              </a:rPr>
              <a:t>gcc</a:t>
            </a:r>
            <a:endParaRPr lang="en-US">
              <a:cs typeface="Calibri"/>
            </a:endParaRPr>
          </a:p>
          <a:p>
            <a:r>
              <a:rPr lang="en-US" dirty="0">
                <a:cs typeface="Calibri"/>
              </a:rPr>
              <a:t>python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744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D9E40-3872-9E81-7999-4CB8F577C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Links and Credits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1D2C985-BEB8-FD52-70D7-A744CA0A4D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Links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A5993A-6447-0AA7-A4A4-E40D63C73F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algn="l"/>
            <a:r>
              <a:rPr lang="en-US" dirty="0">
                <a:cs typeface="Calibri"/>
              </a:rPr>
              <a:t>Carpentriesoffline.org</a:t>
            </a:r>
            <a:endParaRPr lang="en-US"/>
          </a:p>
          <a:p>
            <a:pPr algn="l"/>
            <a:r>
              <a:rPr lang="en-US" dirty="0">
                <a:cs typeface="Calibri"/>
              </a:rPr>
              <a:t>Carpentries.org</a:t>
            </a:r>
          </a:p>
          <a:p>
            <a:pPr algn="l"/>
            <a:r>
              <a:rPr lang="en-US" dirty="0">
                <a:ea typeface="+mn-lt"/>
                <a:cs typeface="+mn-lt"/>
              </a:rPr>
              <a:t>Rockpi.org</a:t>
            </a:r>
          </a:p>
          <a:p>
            <a:pPr algn="l"/>
            <a:r>
              <a:rPr lang="en-US" dirty="0">
                <a:cs typeface="Calibri"/>
              </a:rPr>
              <a:t>Slax.org</a:t>
            </a:r>
          </a:p>
          <a:p>
            <a:pPr algn="l"/>
            <a:r>
              <a:rPr lang="en-US" dirty="0">
                <a:cs typeface="Calibri"/>
              </a:rPr>
              <a:t>Gitea.io</a:t>
            </a:r>
          </a:p>
          <a:p>
            <a:pPr algn="l"/>
            <a:r>
              <a:rPr lang="en-US" dirty="0">
                <a:ea typeface="+mn-lt"/>
                <a:cs typeface="+mn-lt"/>
              </a:rPr>
              <a:t>pypi.org/project/</a:t>
            </a:r>
            <a:r>
              <a:rPr lang="en-US" dirty="0" err="1">
                <a:ea typeface="+mn-lt"/>
                <a:cs typeface="+mn-lt"/>
              </a:rPr>
              <a:t>offlinedatasci</a:t>
            </a:r>
            <a:r>
              <a:rPr lang="en-US" dirty="0">
                <a:ea typeface="+mn-lt"/>
                <a:cs typeface="+mn-lt"/>
              </a:rPr>
              <a:t>/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BF0EA0-DFB4-1AF8-5D06-F2F570F41A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Credits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52B3D7A-379C-EF0F-144B-728F925F757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algn="l"/>
            <a:r>
              <a:rPr lang="en-US" dirty="0">
                <a:cs typeface="Calibri"/>
              </a:rPr>
              <a:t>Colin Sauze</a:t>
            </a:r>
            <a:endParaRPr lang="en-US" dirty="0"/>
          </a:p>
          <a:p>
            <a:pPr algn="l"/>
            <a:r>
              <a:rPr lang="en-US" dirty="0">
                <a:cs typeface="Calibri"/>
              </a:rPr>
              <a:t>Ethan White</a:t>
            </a:r>
          </a:p>
          <a:p>
            <a:pPr algn="l"/>
            <a:r>
              <a:rPr lang="en-US" dirty="0" err="1">
                <a:cs typeface="Calibri"/>
              </a:rPr>
              <a:t>Virnaliz</a:t>
            </a:r>
            <a:r>
              <a:rPr lang="en-US" dirty="0">
                <a:cs typeface="Calibri"/>
              </a:rPr>
              <a:t> Cruz</a:t>
            </a:r>
          </a:p>
          <a:p>
            <a:pPr algn="l"/>
            <a:r>
              <a:rPr lang="en-US" dirty="0">
                <a:cs typeface="Calibri"/>
              </a:rPr>
              <a:t>Abhishek Dasgupta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C60066-6ED2-8B97-A2A9-F2E47990EB2B}"/>
              </a:ext>
            </a:extLst>
          </p:cNvPr>
          <p:cNvSpPr txBox="1"/>
          <p:nvPr/>
        </p:nvSpPr>
        <p:spPr>
          <a:xfrm>
            <a:off x="3411361" y="4268610"/>
            <a:ext cx="2321278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 b="1" dirty="0">
                <a:solidFill>
                  <a:schemeClr val="accent6">
                    <a:lumMod val="50000"/>
                  </a:schemeClr>
                </a:solidFill>
                <a:cs typeface="Calibri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92730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6FBE6-6D62-9D2F-6006-1EF2E52B7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Extra links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C9AE8C-41DD-217A-72A2-A987C4565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 dirty="0">
                <a:ea typeface="+mn-lt"/>
                <a:cs typeface="+mn-lt"/>
              </a:rPr>
              <a:t>PXE Tutorial: </a:t>
            </a:r>
            <a:r>
              <a:rPr lang="en-US" sz="1800" dirty="0">
                <a:ea typeface="+mn-lt"/>
                <a:cs typeface="+mn-lt"/>
              </a:rPr>
              <a:t>linuxhit.com/raspberry-pi-pxe-boot-netbooting-a-pi-4-without-an-sd-card/</a:t>
            </a:r>
          </a:p>
          <a:p>
            <a:r>
              <a:rPr lang="en-US" sz="1800" b="1" dirty="0">
                <a:ea typeface="+mn-lt"/>
                <a:cs typeface="+mn-lt"/>
              </a:rPr>
              <a:t>HPC Tutorial: </a:t>
            </a:r>
            <a:r>
              <a:rPr lang="en-US" sz="1800" dirty="0">
                <a:ea typeface="+mn-lt"/>
                <a:cs typeface="+mn-lt"/>
              </a:rPr>
              <a:t>www.quantstart.com/articles/building-a-raspberry-pi-cluster-for-qstrader-using-slurm-part-1/</a:t>
            </a:r>
            <a:endParaRPr lang="en-US" dirty="0">
              <a:ea typeface="+mn-lt"/>
              <a:cs typeface="+mn-lt"/>
            </a:endParaRPr>
          </a:p>
          <a:p>
            <a:r>
              <a:rPr lang="en-US" sz="1800" b="1" dirty="0">
                <a:ea typeface="+mn-lt"/>
                <a:cs typeface="+mn-lt"/>
              </a:rPr>
              <a:t>Colin's FOSDEM presentation: </a:t>
            </a:r>
            <a:r>
              <a:rPr lang="en-US" sz="1800" dirty="0">
                <a:ea typeface="+mn-lt"/>
                <a:cs typeface="+mn-lt"/>
              </a:rPr>
              <a:t>archive.fosdem.org/2020/schedule/event/</a:t>
            </a:r>
            <a:r>
              <a:rPr lang="en-US" sz="1800" dirty="0" err="1">
                <a:ea typeface="+mn-lt"/>
                <a:cs typeface="+mn-lt"/>
              </a:rPr>
              <a:t>rpi_cluster</a:t>
            </a:r>
            <a:r>
              <a:rPr lang="en-US" sz="1800" dirty="0">
                <a:ea typeface="+mn-lt"/>
                <a:cs typeface="+mn-lt"/>
              </a:rPr>
              <a:t>/attachments/slides/3635/export/events/attachments/</a:t>
            </a:r>
            <a:r>
              <a:rPr lang="en-US" sz="1800" dirty="0" err="1">
                <a:ea typeface="+mn-lt"/>
                <a:cs typeface="+mn-lt"/>
              </a:rPr>
              <a:t>rpi_cluster</a:t>
            </a:r>
            <a:r>
              <a:rPr lang="en-US" sz="1800" dirty="0">
                <a:ea typeface="+mn-lt"/>
                <a:cs typeface="+mn-lt"/>
              </a:rPr>
              <a:t>/slides/3635/Introducing_HPC_with_a_Raspberry_Pi_Cluster.pdf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1626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</Words>
  <Application>Microsoft Office PowerPoint</Application>
  <PresentationFormat>On-screen Show (16:9)</PresentationFormat>
  <Paragraphs>22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Jannetta Steyn</vt:lpstr>
      <vt:lpstr>How it all started</vt:lpstr>
      <vt:lpstr>Option 1</vt:lpstr>
      <vt:lpstr>Option 2</vt:lpstr>
      <vt:lpstr>miniHPC</vt:lpstr>
      <vt:lpstr>miniHPC Specs</vt:lpstr>
      <vt:lpstr>HPC Software</vt:lpstr>
      <vt:lpstr>Links and Credits</vt:lpstr>
      <vt:lpstr>Extra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edit  Master title style</dc:title>
  <dc:creator/>
  <cp:lastModifiedBy/>
  <cp:revision>262</cp:revision>
  <dcterms:created xsi:type="dcterms:W3CDTF">2017-08-01T15:40:51Z</dcterms:created>
  <dcterms:modified xsi:type="dcterms:W3CDTF">2023-04-14T07:40:08Z</dcterms:modified>
</cp:coreProperties>
</file>

<file path=docProps/thumbnail.jpeg>
</file>